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6"/>
  </p:notesMasterIdLst>
  <p:sldIdLst>
    <p:sldId id="256" r:id="rId2"/>
    <p:sldId id="264" r:id="rId3"/>
    <p:sldId id="261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1247784-6730-402A-9494-EF178D8524C3}">
          <p14:sldIdLst>
            <p14:sldId id="256"/>
            <p14:sldId id="264"/>
            <p14:sldId id="261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34" y="-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45E308-0E28-4980-B31F-15F5258E5F7A}" type="doc">
      <dgm:prSet loTypeId="urn:microsoft.com/office/officeart/2005/8/layout/cycle4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0AD07B7-4D53-43E8-B135-D66051029F41}">
      <dgm:prSet phldrT="[Text]"/>
      <dgm:spPr/>
      <dgm:t>
        <a:bodyPr/>
        <a:lstStyle/>
        <a:p>
          <a:endParaRPr lang="en-US" b="1" dirty="0"/>
        </a:p>
        <a:p>
          <a:r>
            <a:rPr lang="en-US" b="1" dirty="0"/>
            <a:t>AN NAAFA Fabrics Ltd.</a:t>
          </a:r>
        </a:p>
      </dgm:t>
    </dgm:pt>
    <dgm:pt modelId="{BAACEC3C-35B5-4D60-B522-B05284EF5EDE}" type="parTrans" cxnId="{9CB5D261-3D2C-42A9-BBDD-7A69A992E3C6}">
      <dgm:prSet/>
      <dgm:spPr/>
      <dgm:t>
        <a:bodyPr/>
        <a:lstStyle/>
        <a:p>
          <a:endParaRPr lang="en-US"/>
        </a:p>
      </dgm:t>
    </dgm:pt>
    <dgm:pt modelId="{CBB0F3CF-95E3-4948-8040-4FF1B8EB06D5}" type="sibTrans" cxnId="{9CB5D261-3D2C-42A9-BBDD-7A69A992E3C6}">
      <dgm:prSet/>
      <dgm:spPr/>
      <dgm:t>
        <a:bodyPr/>
        <a:lstStyle/>
        <a:p>
          <a:endParaRPr lang="en-US"/>
        </a:p>
      </dgm:t>
    </dgm:pt>
    <dgm:pt modelId="{57A86398-19C5-4C5D-BD78-F2D45CBB1283}">
      <dgm:prSet phldrT="[Text]"/>
      <dgm:spPr/>
      <dgm:t>
        <a:bodyPr/>
        <a:lstStyle/>
        <a:p>
          <a:r>
            <a:rPr lang="en-US" b="1"/>
            <a:t>Basic Textile Mills</a:t>
          </a:r>
        </a:p>
      </dgm:t>
    </dgm:pt>
    <dgm:pt modelId="{5C3B46FA-9981-4439-9275-7B9C625BA188}" type="parTrans" cxnId="{504777BC-9B21-4BD3-9C03-6D03CFA5412B}">
      <dgm:prSet/>
      <dgm:spPr/>
      <dgm:t>
        <a:bodyPr/>
        <a:lstStyle/>
        <a:p>
          <a:endParaRPr lang="en-US"/>
        </a:p>
      </dgm:t>
    </dgm:pt>
    <dgm:pt modelId="{8267FA06-935F-4244-B991-45ADE48843C1}" type="sibTrans" cxnId="{504777BC-9B21-4BD3-9C03-6D03CFA5412B}">
      <dgm:prSet/>
      <dgm:spPr/>
      <dgm:t>
        <a:bodyPr/>
        <a:lstStyle/>
        <a:p>
          <a:endParaRPr lang="en-US"/>
        </a:p>
      </dgm:t>
    </dgm:pt>
    <dgm:pt modelId="{2A783024-3A45-474A-9B41-E7BF94BBF893}">
      <dgm:prSet phldrT="[Text]"/>
      <dgm:spPr/>
      <dgm:t>
        <a:bodyPr/>
        <a:lstStyle/>
        <a:p>
          <a:endParaRPr lang="en-US" b="1" dirty="0"/>
        </a:p>
        <a:p>
          <a:r>
            <a:rPr lang="en-US" b="1" dirty="0"/>
            <a:t>AN NAAFA Cotton &amp; Fiber</a:t>
          </a:r>
        </a:p>
      </dgm:t>
    </dgm:pt>
    <dgm:pt modelId="{651B9532-BDFD-4CAB-93B1-D50682C70B34}" type="parTrans" cxnId="{B03B3D3A-CFA6-49BA-A922-458ACAF2222F}">
      <dgm:prSet/>
      <dgm:spPr/>
      <dgm:t>
        <a:bodyPr/>
        <a:lstStyle/>
        <a:p>
          <a:endParaRPr lang="en-US"/>
        </a:p>
      </dgm:t>
    </dgm:pt>
    <dgm:pt modelId="{B56D5449-4BE1-4B37-B724-0606B426BAA7}" type="sibTrans" cxnId="{B03B3D3A-CFA6-49BA-A922-458ACAF2222F}">
      <dgm:prSet/>
      <dgm:spPr/>
      <dgm:t>
        <a:bodyPr/>
        <a:lstStyle/>
        <a:p>
          <a:endParaRPr lang="en-US"/>
        </a:p>
      </dgm:t>
    </dgm:pt>
    <dgm:pt modelId="{8A0E8A0B-8594-4724-B98A-029CA838C945}">
      <dgm:prSet phldrT="[Text]" custT="1"/>
      <dgm:spPr/>
      <dgm:t>
        <a:bodyPr/>
        <a:lstStyle/>
        <a:p>
          <a:r>
            <a:rPr lang="en-US" sz="1200" b="1" dirty="0"/>
            <a:t>AN NAAFA Core Sourcing</a:t>
          </a:r>
        </a:p>
      </dgm:t>
    </dgm:pt>
    <dgm:pt modelId="{0776D6F8-1A66-4252-A8D5-428B1B9735CF}" type="parTrans" cxnId="{E131E559-F594-4241-BEB0-21AA84B2D9D5}">
      <dgm:prSet/>
      <dgm:spPr/>
      <dgm:t>
        <a:bodyPr/>
        <a:lstStyle/>
        <a:p>
          <a:endParaRPr lang="en-US"/>
        </a:p>
      </dgm:t>
    </dgm:pt>
    <dgm:pt modelId="{3717ACB9-C18B-4E4F-B067-42A71036EC85}" type="sibTrans" cxnId="{E131E559-F594-4241-BEB0-21AA84B2D9D5}">
      <dgm:prSet/>
      <dgm:spPr/>
      <dgm:t>
        <a:bodyPr/>
        <a:lstStyle/>
        <a:p>
          <a:endParaRPr lang="en-US"/>
        </a:p>
      </dgm:t>
    </dgm:pt>
    <dgm:pt modelId="{D523C945-F9A0-4091-B5FA-EC8050A84F6B}">
      <dgm:prSet phldrT="[Text]"/>
      <dgm:spPr/>
      <dgm:t>
        <a:bodyPr/>
        <a:lstStyle/>
        <a:p>
          <a:r>
            <a:rPr lang="en-US" b="1" dirty="0"/>
            <a:t>AN NAAFA Apparels</a:t>
          </a:r>
        </a:p>
      </dgm:t>
    </dgm:pt>
    <dgm:pt modelId="{D9D83393-59CD-4E99-A6D9-BB4746077B42}" type="parTrans" cxnId="{C4AD6CA6-B0EC-490F-BF2E-3CD40CDAA38F}">
      <dgm:prSet/>
      <dgm:spPr/>
      <dgm:t>
        <a:bodyPr/>
        <a:lstStyle/>
        <a:p>
          <a:endParaRPr lang="en-US"/>
        </a:p>
      </dgm:t>
    </dgm:pt>
    <dgm:pt modelId="{F812A90B-0B00-454F-A4EC-1ED5275C734B}" type="sibTrans" cxnId="{C4AD6CA6-B0EC-490F-BF2E-3CD40CDAA38F}">
      <dgm:prSet/>
      <dgm:spPr/>
      <dgm:t>
        <a:bodyPr/>
        <a:lstStyle/>
        <a:p>
          <a:endParaRPr lang="en-US"/>
        </a:p>
      </dgm:t>
    </dgm:pt>
    <dgm:pt modelId="{DB5602F1-D00F-4CFD-82BE-C6C3E2BC14E2}">
      <dgm:prSet phldrT="[Text]"/>
      <dgm:spPr/>
      <dgm:t>
        <a:bodyPr/>
        <a:lstStyle/>
        <a:p>
          <a:r>
            <a:rPr lang="en-US" b="1" dirty="0"/>
            <a:t>AN NAAFA Trims</a:t>
          </a:r>
        </a:p>
      </dgm:t>
    </dgm:pt>
    <dgm:pt modelId="{F58265B1-AC53-4D48-9F52-810D4EC5D2C5}" type="parTrans" cxnId="{9E7D5F0D-9EBA-41D9-976D-7A7D70BAE489}">
      <dgm:prSet/>
      <dgm:spPr/>
      <dgm:t>
        <a:bodyPr/>
        <a:lstStyle/>
        <a:p>
          <a:endParaRPr lang="en-US"/>
        </a:p>
      </dgm:t>
    </dgm:pt>
    <dgm:pt modelId="{F6893CC8-7435-46E1-81F3-471B603D9602}" type="sibTrans" cxnId="{9E7D5F0D-9EBA-41D9-976D-7A7D70BAE489}">
      <dgm:prSet/>
      <dgm:spPr/>
      <dgm:t>
        <a:bodyPr/>
        <a:lstStyle/>
        <a:p>
          <a:endParaRPr lang="en-US"/>
        </a:p>
      </dgm:t>
    </dgm:pt>
    <dgm:pt modelId="{AC9C9408-38B7-44B2-A50E-828E9D5059D9}">
      <dgm:prSet phldrT="[Text]"/>
      <dgm:spPr/>
      <dgm:t>
        <a:bodyPr/>
        <a:lstStyle/>
        <a:p>
          <a:r>
            <a:rPr lang="en-US" b="1" dirty="0"/>
            <a:t>Super Trims Manufacturing</a:t>
          </a:r>
        </a:p>
      </dgm:t>
    </dgm:pt>
    <dgm:pt modelId="{377E3422-35FD-4D86-BDC1-41559D8118C1}" type="parTrans" cxnId="{AE6F80E0-89AD-41C0-8984-CF7631B259CC}">
      <dgm:prSet/>
      <dgm:spPr/>
      <dgm:t>
        <a:bodyPr/>
        <a:lstStyle/>
        <a:p>
          <a:endParaRPr lang="en-US"/>
        </a:p>
      </dgm:t>
    </dgm:pt>
    <dgm:pt modelId="{C3254CBC-05A4-4961-B829-C29B0F20B335}" type="sibTrans" cxnId="{AE6F80E0-89AD-41C0-8984-CF7631B259CC}">
      <dgm:prSet/>
      <dgm:spPr/>
      <dgm:t>
        <a:bodyPr/>
        <a:lstStyle/>
        <a:p>
          <a:endParaRPr lang="en-US"/>
        </a:p>
      </dgm:t>
    </dgm:pt>
    <dgm:pt modelId="{EED4F4C1-D2DE-4E9F-9A8F-FC94CD838DA6}">
      <dgm:prSet phldrT="[Text]"/>
      <dgm:spPr/>
      <dgm:t>
        <a:bodyPr/>
        <a:lstStyle/>
        <a:p>
          <a:endParaRPr lang="en-US" b="1" dirty="0"/>
        </a:p>
      </dgm:t>
    </dgm:pt>
    <dgm:pt modelId="{6B59D067-83D9-4BCD-BCB2-D900AE423FF9}" type="parTrans" cxnId="{9A7B3CB9-CED5-4930-850E-9C2E34FE5F78}">
      <dgm:prSet/>
      <dgm:spPr/>
      <dgm:t>
        <a:bodyPr/>
        <a:lstStyle/>
        <a:p>
          <a:endParaRPr lang="en-US"/>
        </a:p>
      </dgm:t>
    </dgm:pt>
    <dgm:pt modelId="{3B4A4DD4-1B35-40C9-8328-B2437DE9CB27}" type="sibTrans" cxnId="{9A7B3CB9-CED5-4930-850E-9C2E34FE5F78}">
      <dgm:prSet/>
      <dgm:spPr/>
      <dgm:t>
        <a:bodyPr/>
        <a:lstStyle/>
        <a:p>
          <a:endParaRPr lang="en-US"/>
        </a:p>
      </dgm:t>
    </dgm:pt>
    <dgm:pt modelId="{74E0897A-A491-4ED1-B778-C84CEE22E682}">
      <dgm:prSet phldrT="[Text]"/>
      <dgm:spPr/>
      <dgm:t>
        <a:bodyPr/>
        <a:lstStyle/>
        <a:p>
          <a:r>
            <a:rPr lang="en-US" b="1" dirty="0"/>
            <a:t>AN NAAFA Environmental Biotechnology  </a:t>
          </a:r>
        </a:p>
      </dgm:t>
    </dgm:pt>
    <dgm:pt modelId="{B99C32C7-901C-40CE-88CC-D96946E38BD9}" type="parTrans" cxnId="{B1F5240C-E6A3-40BF-8D62-913606C2AC9C}">
      <dgm:prSet/>
      <dgm:spPr/>
      <dgm:t>
        <a:bodyPr/>
        <a:lstStyle/>
        <a:p>
          <a:endParaRPr lang="en-US"/>
        </a:p>
      </dgm:t>
    </dgm:pt>
    <dgm:pt modelId="{72304C76-7694-4CB9-989F-9B959C346354}" type="sibTrans" cxnId="{B1F5240C-E6A3-40BF-8D62-913606C2AC9C}">
      <dgm:prSet/>
      <dgm:spPr/>
      <dgm:t>
        <a:bodyPr/>
        <a:lstStyle/>
        <a:p>
          <a:endParaRPr lang="en-US"/>
        </a:p>
      </dgm:t>
    </dgm:pt>
    <dgm:pt modelId="{EC6F2DA7-AAF9-40AE-9EC1-EA6C90620203}">
      <dgm:prSet phldrT="[Text]"/>
      <dgm:spPr/>
      <dgm:t>
        <a:bodyPr/>
        <a:lstStyle/>
        <a:p>
          <a:endParaRPr lang="en-US" b="1"/>
        </a:p>
      </dgm:t>
    </dgm:pt>
    <dgm:pt modelId="{E748DFDD-188B-433B-9677-AD2D1A5906C6}" type="parTrans" cxnId="{A6A87103-EB7F-4C16-A10E-18F16F82463C}">
      <dgm:prSet/>
      <dgm:spPr/>
      <dgm:t>
        <a:bodyPr/>
        <a:lstStyle/>
        <a:p>
          <a:endParaRPr lang="en-US"/>
        </a:p>
      </dgm:t>
    </dgm:pt>
    <dgm:pt modelId="{78160BB9-8C0D-4676-AB5D-75C2FAF355F0}" type="sibTrans" cxnId="{A6A87103-EB7F-4C16-A10E-18F16F82463C}">
      <dgm:prSet/>
      <dgm:spPr/>
      <dgm:t>
        <a:bodyPr/>
        <a:lstStyle/>
        <a:p>
          <a:endParaRPr lang="en-US"/>
        </a:p>
      </dgm:t>
    </dgm:pt>
    <dgm:pt modelId="{AFEEBD68-55AF-47D0-A777-BD2ECAA5BF66}" type="pres">
      <dgm:prSet presAssocID="{9745E308-0E28-4980-B31F-15F5258E5F7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C578EAD-7DD2-41FF-8A6E-E8BAB04A7DF2}" type="pres">
      <dgm:prSet presAssocID="{9745E308-0E28-4980-B31F-15F5258E5F7A}" presName="children" presStyleCnt="0"/>
      <dgm:spPr/>
    </dgm:pt>
    <dgm:pt modelId="{76108C65-A5AD-4E8B-B4E0-6F4DA76070F5}" type="pres">
      <dgm:prSet presAssocID="{9745E308-0E28-4980-B31F-15F5258E5F7A}" presName="child1group" presStyleCnt="0"/>
      <dgm:spPr/>
    </dgm:pt>
    <dgm:pt modelId="{C8DDDCD1-1B0F-468F-92BF-49A364BAE75C}" type="pres">
      <dgm:prSet presAssocID="{9745E308-0E28-4980-B31F-15F5258E5F7A}" presName="child1" presStyleLbl="bgAcc1" presStyleIdx="0" presStyleCnt="4"/>
      <dgm:spPr/>
    </dgm:pt>
    <dgm:pt modelId="{8BF83E04-0FAB-4E06-88D8-C1261E609A85}" type="pres">
      <dgm:prSet presAssocID="{9745E308-0E28-4980-B31F-15F5258E5F7A}" presName="child1Text" presStyleLbl="bgAcc1" presStyleIdx="0" presStyleCnt="4">
        <dgm:presLayoutVars>
          <dgm:bulletEnabled val="1"/>
        </dgm:presLayoutVars>
      </dgm:prSet>
      <dgm:spPr/>
    </dgm:pt>
    <dgm:pt modelId="{184FCC5D-B4C3-40A7-89C5-07315E196DE7}" type="pres">
      <dgm:prSet presAssocID="{9745E308-0E28-4980-B31F-15F5258E5F7A}" presName="child2group" presStyleCnt="0"/>
      <dgm:spPr/>
    </dgm:pt>
    <dgm:pt modelId="{59768CF7-A589-4A24-A586-DE11E1FFEBB9}" type="pres">
      <dgm:prSet presAssocID="{9745E308-0E28-4980-B31F-15F5258E5F7A}" presName="child2" presStyleLbl="bgAcc1" presStyleIdx="1" presStyleCnt="4" custScaleX="100392" custScaleY="95959"/>
      <dgm:spPr/>
    </dgm:pt>
    <dgm:pt modelId="{E9D387CD-BD3D-4B31-AEA1-66A567D0831F}" type="pres">
      <dgm:prSet presAssocID="{9745E308-0E28-4980-B31F-15F5258E5F7A}" presName="child2Text" presStyleLbl="bgAcc1" presStyleIdx="1" presStyleCnt="4">
        <dgm:presLayoutVars>
          <dgm:bulletEnabled val="1"/>
        </dgm:presLayoutVars>
      </dgm:prSet>
      <dgm:spPr/>
    </dgm:pt>
    <dgm:pt modelId="{6E2C946B-0BCE-4C4D-8CE8-AA10E0CF5C93}" type="pres">
      <dgm:prSet presAssocID="{9745E308-0E28-4980-B31F-15F5258E5F7A}" presName="child3group" presStyleCnt="0"/>
      <dgm:spPr/>
    </dgm:pt>
    <dgm:pt modelId="{2496E713-BAAF-497A-BFD9-BEFBBB3EE4BC}" type="pres">
      <dgm:prSet presAssocID="{9745E308-0E28-4980-B31F-15F5258E5F7A}" presName="child3" presStyleLbl="bgAcc1" presStyleIdx="2" presStyleCnt="4"/>
      <dgm:spPr/>
    </dgm:pt>
    <dgm:pt modelId="{1883D1E4-8E06-4E9E-9B13-6A870D2C5C0A}" type="pres">
      <dgm:prSet presAssocID="{9745E308-0E28-4980-B31F-15F5258E5F7A}" presName="child3Text" presStyleLbl="bgAcc1" presStyleIdx="2" presStyleCnt="4">
        <dgm:presLayoutVars>
          <dgm:bulletEnabled val="1"/>
        </dgm:presLayoutVars>
      </dgm:prSet>
      <dgm:spPr/>
    </dgm:pt>
    <dgm:pt modelId="{E68D9AE0-2FA6-484A-8D78-2569C7F90952}" type="pres">
      <dgm:prSet presAssocID="{9745E308-0E28-4980-B31F-15F5258E5F7A}" presName="child4group" presStyleCnt="0"/>
      <dgm:spPr/>
    </dgm:pt>
    <dgm:pt modelId="{A1818501-AAB3-4117-8B6D-DC32A663C127}" type="pres">
      <dgm:prSet presAssocID="{9745E308-0E28-4980-B31F-15F5258E5F7A}" presName="child4" presStyleLbl="bgAcc1" presStyleIdx="3" presStyleCnt="4"/>
      <dgm:spPr/>
    </dgm:pt>
    <dgm:pt modelId="{133A5929-6DCA-485F-8EDC-9533B97A7F4F}" type="pres">
      <dgm:prSet presAssocID="{9745E308-0E28-4980-B31F-15F5258E5F7A}" presName="child4Text" presStyleLbl="bgAcc1" presStyleIdx="3" presStyleCnt="4">
        <dgm:presLayoutVars>
          <dgm:bulletEnabled val="1"/>
        </dgm:presLayoutVars>
      </dgm:prSet>
      <dgm:spPr/>
    </dgm:pt>
    <dgm:pt modelId="{F073C41E-6B7F-4F83-A395-D86C7CACFE1B}" type="pres">
      <dgm:prSet presAssocID="{9745E308-0E28-4980-B31F-15F5258E5F7A}" presName="childPlaceholder" presStyleCnt="0"/>
      <dgm:spPr/>
    </dgm:pt>
    <dgm:pt modelId="{1F880A05-6F11-4548-9C9D-C247661CE0BD}" type="pres">
      <dgm:prSet presAssocID="{9745E308-0E28-4980-B31F-15F5258E5F7A}" presName="circle" presStyleCnt="0"/>
      <dgm:spPr/>
    </dgm:pt>
    <dgm:pt modelId="{C3B83E7D-C014-46FD-B3BE-2739C2CA8933}" type="pres">
      <dgm:prSet presAssocID="{9745E308-0E28-4980-B31F-15F5258E5F7A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9E39CB0-3872-40C7-A886-C0C7D5C952D7}" type="pres">
      <dgm:prSet presAssocID="{9745E308-0E28-4980-B31F-15F5258E5F7A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3AD62B8-474C-4B71-A334-A63DF9F2D227}" type="pres">
      <dgm:prSet presAssocID="{9745E308-0E28-4980-B31F-15F5258E5F7A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56A3E22E-8809-4AB4-8540-95EE2BA83A54}" type="pres">
      <dgm:prSet presAssocID="{9745E308-0E28-4980-B31F-15F5258E5F7A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FCE1B679-D1B4-437A-B532-0F9644E73333}" type="pres">
      <dgm:prSet presAssocID="{9745E308-0E28-4980-B31F-15F5258E5F7A}" presName="quadrantPlaceholder" presStyleCnt="0"/>
      <dgm:spPr/>
    </dgm:pt>
    <dgm:pt modelId="{F73F41C9-6CD0-4F20-986D-7504708FE1A9}" type="pres">
      <dgm:prSet presAssocID="{9745E308-0E28-4980-B31F-15F5258E5F7A}" presName="center1" presStyleLbl="fgShp" presStyleIdx="0" presStyleCnt="2"/>
      <dgm:spPr/>
    </dgm:pt>
    <dgm:pt modelId="{106D41AE-0F65-485A-B3B5-A30F928DF741}" type="pres">
      <dgm:prSet presAssocID="{9745E308-0E28-4980-B31F-15F5258E5F7A}" presName="center2" presStyleLbl="fgShp" presStyleIdx="1" presStyleCnt="2"/>
      <dgm:spPr/>
    </dgm:pt>
  </dgm:ptLst>
  <dgm:cxnLst>
    <dgm:cxn modelId="{A6A87103-EB7F-4C16-A10E-18F16F82463C}" srcId="{DB5602F1-D00F-4CFD-82BE-C6C3E2BC14E2}" destId="{EC6F2DA7-AAF9-40AE-9EC1-EA6C90620203}" srcOrd="0" destOrd="0" parTransId="{E748DFDD-188B-433B-9677-AD2D1A5906C6}" sibTransId="{78160BB9-8C0D-4676-AB5D-75C2FAF355F0}"/>
    <dgm:cxn modelId="{84FB0D06-152B-4014-8BB2-1843241D1A60}" type="presOf" srcId="{EC6F2DA7-AAF9-40AE-9EC1-EA6C90620203}" destId="{A1818501-AAB3-4117-8B6D-DC32A663C127}" srcOrd="0" destOrd="0" presId="urn:microsoft.com/office/officeart/2005/8/layout/cycle4"/>
    <dgm:cxn modelId="{B1F5240C-E6A3-40BF-8D62-913606C2AC9C}" srcId="{D523C945-F9A0-4091-B5FA-EC8050A84F6B}" destId="{74E0897A-A491-4ED1-B778-C84CEE22E682}" srcOrd="1" destOrd="0" parTransId="{B99C32C7-901C-40CE-88CC-D96946E38BD9}" sibTransId="{72304C76-7694-4CB9-989F-9B959C346354}"/>
    <dgm:cxn modelId="{9E7D5F0D-9EBA-41D9-976D-7A7D70BAE489}" srcId="{9745E308-0E28-4980-B31F-15F5258E5F7A}" destId="{DB5602F1-D00F-4CFD-82BE-C6C3E2BC14E2}" srcOrd="3" destOrd="0" parTransId="{F58265B1-AC53-4D48-9F52-810D4EC5D2C5}" sibTransId="{F6893CC8-7435-46E1-81F3-471B603D9602}"/>
    <dgm:cxn modelId="{2D2A881C-DDAB-44DB-8240-6F0C24CE55C9}" type="presOf" srcId="{57A86398-19C5-4C5D-BD78-F2D45CBB1283}" destId="{C8DDDCD1-1B0F-468F-92BF-49A364BAE75C}" srcOrd="0" destOrd="0" presId="urn:microsoft.com/office/officeart/2005/8/layout/cycle4"/>
    <dgm:cxn modelId="{2F97E22C-0568-4DC1-8050-3C0C7094B4F8}" type="presOf" srcId="{EC6F2DA7-AAF9-40AE-9EC1-EA6C90620203}" destId="{133A5929-6DCA-485F-8EDC-9533B97A7F4F}" srcOrd="1" destOrd="0" presId="urn:microsoft.com/office/officeart/2005/8/layout/cycle4"/>
    <dgm:cxn modelId="{B03B3D3A-CFA6-49BA-A922-458ACAF2222F}" srcId="{9745E308-0E28-4980-B31F-15F5258E5F7A}" destId="{2A783024-3A45-474A-9B41-E7BF94BBF893}" srcOrd="1" destOrd="0" parTransId="{651B9532-BDFD-4CAB-93B1-D50682C70B34}" sibTransId="{B56D5449-4BE1-4B37-B724-0606B426BAA7}"/>
    <dgm:cxn modelId="{9CB5D261-3D2C-42A9-BBDD-7A69A992E3C6}" srcId="{9745E308-0E28-4980-B31F-15F5258E5F7A}" destId="{80AD07B7-4D53-43E8-B135-D66051029F41}" srcOrd="0" destOrd="0" parTransId="{BAACEC3C-35B5-4D60-B522-B05284EF5EDE}" sibTransId="{CBB0F3CF-95E3-4948-8040-4FF1B8EB06D5}"/>
    <dgm:cxn modelId="{9F732565-986A-4C25-AEA3-9DE406940B96}" type="presOf" srcId="{AC9C9408-38B7-44B2-A50E-828E9D5059D9}" destId="{133A5929-6DCA-485F-8EDC-9533B97A7F4F}" srcOrd="1" destOrd="1" presId="urn:microsoft.com/office/officeart/2005/8/layout/cycle4"/>
    <dgm:cxn modelId="{8A9F2645-8818-4530-A00D-6E4628BE981C}" type="presOf" srcId="{8A0E8A0B-8594-4724-B98A-029CA838C945}" destId="{E9D387CD-BD3D-4B31-AEA1-66A567D0831F}" srcOrd="1" destOrd="0" presId="urn:microsoft.com/office/officeart/2005/8/layout/cycle4"/>
    <dgm:cxn modelId="{7516344A-2BF7-4853-AF21-9FE440C87183}" type="presOf" srcId="{DB5602F1-D00F-4CFD-82BE-C6C3E2BC14E2}" destId="{56A3E22E-8809-4AB4-8540-95EE2BA83A54}" srcOrd="0" destOrd="0" presId="urn:microsoft.com/office/officeart/2005/8/layout/cycle4"/>
    <dgm:cxn modelId="{E131E559-F594-4241-BEB0-21AA84B2D9D5}" srcId="{2A783024-3A45-474A-9B41-E7BF94BBF893}" destId="{8A0E8A0B-8594-4724-B98A-029CA838C945}" srcOrd="0" destOrd="0" parTransId="{0776D6F8-1A66-4252-A8D5-428B1B9735CF}" sibTransId="{3717ACB9-C18B-4E4F-B067-42A71036EC85}"/>
    <dgm:cxn modelId="{7D224594-BBB8-43C5-B79E-5F93BCF98801}" type="presOf" srcId="{57A86398-19C5-4C5D-BD78-F2D45CBB1283}" destId="{8BF83E04-0FAB-4E06-88D8-C1261E609A85}" srcOrd="1" destOrd="0" presId="urn:microsoft.com/office/officeart/2005/8/layout/cycle4"/>
    <dgm:cxn modelId="{C4AD6CA6-B0EC-490F-BF2E-3CD40CDAA38F}" srcId="{9745E308-0E28-4980-B31F-15F5258E5F7A}" destId="{D523C945-F9A0-4091-B5FA-EC8050A84F6B}" srcOrd="2" destOrd="0" parTransId="{D9D83393-59CD-4E99-A6D9-BB4746077B42}" sibTransId="{F812A90B-0B00-454F-A4EC-1ED5275C734B}"/>
    <dgm:cxn modelId="{9A7B3CB9-CED5-4930-850E-9C2E34FE5F78}" srcId="{D523C945-F9A0-4091-B5FA-EC8050A84F6B}" destId="{EED4F4C1-D2DE-4E9F-9A8F-FC94CD838DA6}" srcOrd="0" destOrd="0" parTransId="{6B59D067-83D9-4BCD-BCB2-D900AE423FF9}" sibTransId="{3B4A4DD4-1B35-40C9-8328-B2437DE9CB27}"/>
    <dgm:cxn modelId="{504777BC-9B21-4BD3-9C03-6D03CFA5412B}" srcId="{80AD07B7-4D53-43E8-B135-D66051029F41}" destId="{57A86398-19C5-4C5D-BD78-F2D45CBB1283}" srcOrd="0" destOrd="0" parTransId="{5C3B46FA-9981-4439-9275-7B9C625BA188}" sibTransId="{8267FA06-935F-4244-B991-45ADE48843C1}"/>
    <dgm:cxn modelId="{9D7724BE-DFEC-421D-9A46-FDDD4BD37028}" type="presOf" srcId="{EED4F4C1-D2DE-4E9F-9A8F-FC94CD838DA6}" destId="{2496E713-BAAF-497A-BFD9-BEFBBB3EE4BC}" srcOrd="0" destOrd="0" presId="urn:microsoft.com/office/officeart/2005/8/layout/cycle4"/>
    <dgm:cxn modelId="{717267C5-8C6F-448E-A123-70F5EF95AA0A}" type="presOf" srcId="{2A783024-3A45-474A-9B41-E7BF94BBF893}" destId="{79E39CB0-3872-40C7-A886-C0C7D5C952D7}" srcOrd="0" destOrd="0" presId="urn:microsoft.com/office/officeart/2005/8/layout/cycle4"/>
    <dgm:cxn modelId="{B1826AC8-5AED-46BE-93A6-5BE1AA684B22}" type="presOf" srcId="{8A0E8A0B-8594-4724-B98A-029CA838C945}" destId="{59768CF7-A589-4A24-A586-DE11E1FFEBB9}" srcOrd="0" destOrd="0" presId="urn:microsoft.com/office/officeart/2005/8/layout/cycle4"/>
    <dgm:cxn modelId="{18DC57C8-DB56-4E23-91C8-61943E1D66B0}" type="presOf" srcId="{80AD07B7-4D53-43E8-B135-D66051029F41}" destId="{C3B83E7D-C014-46FD-B3BE-2739C2CA8933}" srcOrd="0" destOrd="0" presId="urn:microsoft.com/office/officeart/2005/8/layout/cycle4"/>
    <dgm:cxn modelId="{841873E0-ABFC-47E3-A377-354D832D9EC7}" type="presOf" srcId="{D523C945-F9A0-4091-B5FA-EC8050A84F6B}" destId="{23AD62B8-474C-4B71-A334-A63DF9F2D227}" srcOrd="0" destOrd="0" presId="urn:microsoft.com/office/officeart/2005/8/layout/cycle4"/>
    <dgm:cxn modelId="{AE6F80E0-89AD-41C0-8984-CF7631B259CC}" srcId="{DB5602F1-D00F-4CFD-82BE-C6C3E2BC14E2}" destId="{AC9C9408-38B7-44B2-A50E-828E9D5059D9}" srcOrd="1" destOrd="0" parTransId="{377E3422-35FD-4D86-BDC1-41559D8118C1}" sibTransId="{C3254CBC-05A4-4961-B829-C29B0F20B335}"/>
    <dgm:cxn modelId="{CBB38FE4-AFEF-4DB9-B090-94F04CF7D916}" type="presOf" srcId="{9745E308-0E28-4980-B31F-15F5258E5F7A}" destId="{AFEEBD68-55AF-47D0-A777-BD2ECAA5BF66}" srcOrd="0" destOrd="0" presId="urn:microsoft.com/office/officeart/2005/8/layout/cycle4"/>
    <dgm:cxn modelId="{913BFBEA-23EB-421E-BF27-563E7B583670}" type="presOf" srcId="{74E0897A-A491-4ED1-B778-C84CEE22E682}" destId="{1883D1E4-8E06-4E9E-9B13-6A870D2C5C0A}" srcOrd="1" destOrd="1" presId="urn:microsoft.com/office/officeart/2005/8/layout/cycle4"/>
    <dgm:cxn modelId="{10F296F8-BE07-4916-BBD1-11FFB00AA8A3}" type="presOf" srcId="{EED4F4C1-D2DE-4E9F-9A8F-FC94CD838DA6}" destId="{1883D1E4-8E06-4E9E-9B13-6A870D2C5C0A}" srcOrd="1" destOrd="0" presId="urn:microsoft.com/office/officeart/2005/8/layout/cycle4"/>
    <dgm:cxn modelId="{C405E2FD-5473-499E-9311-33AC4C7B2A16}" type="presOf" srcId="{AC9C9408-38B7-44B2-A50E-828E9D5059D9}" destId="{A1818501-AAB3-4117-8B6D-DC32A663C127}" srcOrd="0" destOrd="1" presId="urn:microsoft.com/office/officeart/2005/8/layout/cycle4"/>
    <dgm:cxn modelId="{C32499FE-0EFE-48CF-A06D-6839532D8D97}" type="presOf" srcId="{74E0897A-A491-4ED1-B778-C84CEE22E682}" destId="{2496E713-BAAF-497A-BFD9-BEFBBB3EE4BC}" srcOrd="0" destOrd="1" presId="urn:microsoft.com/office/officeart/2005/8/layout/cycle4"/>
    <dgm:cxn modelId="{327046AA-3EAD-4E10-9D1B-BFF3FC726B79}" type="presParOf" srcId="{AFEEBD68-55AF-47D0-A777-BD2ECAA5BF66}" destId="{0C578EAD-7DD2-41FF-8A6E-E8BAB04A7DF2}" srcOrd="0" destOrd="0" presId="urn:microsoft.com/office/officeart/2005/8/layout/cycle4"/>
    <dgm:cxn modelId="{A257ED26-49E8-4DD9-A542-CBA8CC9A3A46}" type="presParOf" srcId="{0C578EAD-7DD2-41FF-8A6E-E8BAB04A7DF2}" destId="{76108C65-A5AD-4E8B-B4E0-6F4DA76070F5}" srcOrd="0" destOrd="0" presId="urn:microsoft.com/office/officeart/2005/8/layout/cycle4"/>
    <dgm:cxn modelId="{561B38FF-5399-4996-A588-C569979A3D89}" type="presParOf" srcId="{76108C65-A5AD-4E8B-B4E0-6F4DA76070F5}" destId="{C8DDDCD1-1B0F-468F-92BF-49A364BAE75C}" srcOrd="0" destOrd="0" presId="urn:microsoft.com/office/officeart/2005/8/layout/cycle4"/>
    <dgm:cxn modelId="{0E8B9897-4213-4113-83FF-5711F635CC0D}" type="presParOf" srcId="{76108C65-A5AD-4E8B-B4E0-6F4DA76070F5}" destId="{8BF83E04-0FAB-4E06-88D8-C1261E609A85}" srcOrd="1" destOrd="0" presId="urn:microsoft.com/office/officeart/2005/8/layout/cycle4"/>
    <dgm:cxn modelId="{96204E93-2270-48A2-9777-0245BAEB798B}" type="presParOf" srcId="{0C578EAD-7DD2-41FF-8A6E-E8BAB04A7DF2}" destId="{184FCC5D-B4C3-40A7-89C5-07315E196DE7}" srcOrd="1" destOrd="0" presId="urn:microsoft.com/office/officeart/2005/8/layout/cycle4"/>
    <dgm:cxn modelId="{B99BDF1C-9D7A-41FE-98BF-E4125343219B}" type="presParOf" srcId="{184FCC5D-B4C3-40A7-89C5-07315E196DE7}" destId="{59768CF7-A589-4A24-A586-DE11E1FFEBB9}" srcOrd="0" destOrd="0" presId="urn:microsoft.com/office/officeart/2005/8/layout/cycle4"/>
    <dgm:cxn modelId="{C3AC102E-60AB-4FF5-8D26-E15F90EACD2A}" type="presParOf" srcId="{184FCC5D-B4C3-40A7-89C5-07315E196DE7}" destId="{E9D387CD-BD3D-4B31-AEA1-66A567D0831F}" srcOrd="1" destOrd="0" presId="urn:microsoft.com/office/officeart/2005/8/layout/cycle4"/>
    <dgm:cxn modelId="{BCBDF45F-D46A-4EB1-8E90-2B243C0F7983}" type="presParOf" srcId="{0C578EAD-7DD2-41FF-8A6E-E8BAB04A7DF2}" destId="{6E2C946B-0BCE-4C4D-8CE8-AA10E0CF5C93}" srcOrd="2" destOrd="0" presId="urn:microsoft.com/office/officeart/2005/8/layout/cycle4"/>
    <dgm:cxn modelId="{BD140313-3014-42D6-8722-EAE0BBF5BE18}" type="presParOf" srcId="{6E2C946B-0BCE-4C4D-8CE8-AA10E0CF5C93}" destId="{2496E713-BAAF-497A-BFD9-BEFBBB3EE4BC}" srcOrd="0" destOrd="0" presId="urn:microsoft.com/office/officeart/2005/8/layout/cycle4"/>
    <dgm:cxn modelId="{EAC2A865-85F0-4A64-8FD8-5F3FE73AB654}" type="presParOf" srcId="{6E2C946B-0BCE-4C4D-8CE8-AA10E0CF5C93}" destId="{1883D1E4-8E06-4E9E-9B13-6A870D2C5C0A}" srcOrd="1" destOrd="0" presId="urn:microsoft.com/office/officeart/2005/8/layout/cycle4"/>
    <dgm:cxn modelId="{298816A6-9EF1-4C23-A74F-414892FAE5FB}" type="presParOf" srcId="{0C578EAD-7DD2-41FF-8A6E-E8BAB04A7DF2}" destId="{E68D9AE0-2FA6-484A-8D78-2569C7F90952}" srcOrd="3" destOrd="0" presId="urn:microsoft.com/office/officeart/2005/8/layout/cycle4"/>
    <dgm:cxn modelId="{32C4A281-B309-488C-928B-0ABE6A0D6FCE}" type="presParOf" srcId="{E68D9AE0-2FA6-484A-8D78-2569C7F90952}" destId="{A1818501-AAB3-4117-8B6D-DC32A663C127}" srcOrd="0" destOrd="0" presId="urn:microsoft.com/office/officeart/2005/8/layout/cycle4"/>
    <dgm:cxn modelId="{92032F58-A07B-46C1-8988-B45F28DFD6F8}" type="presParOf" srcId="{E68D9AE0-2FA6-484A-8D78-2569C7F90952}" destId="{133A5929-6DCA-485F-8EDC-9533B97A7F4F}" srcOrd="1" destOrd="0" presId="urn:microsoft.com/office/officeart/2005/8/layout/cycle4"/>
    <dgm:cxn modelId="{86D24F9D-20CD-4010-8D10-85F05EE11209}" type="presParOf" srcId="{0C578EAD-7DD2-41FF-8A6E-E8BAB04A7DF2}" destId="{F073C41E-6B7F-4F83-A395-D86C7CACFE1B}" srcOrd="4" destOrd="0" presId="urn:microsoft.com/office/officeart/2005/8/layout/cycle4"/>
    <dgm:cxn modelId="{A5668655-154E-4CD6-85CD-55769B978A15}" type="presParOf" srcId="{AFEEBD68-55AF-47D0-A777-BD2ECAA5BF66}" destId="{1F880A05-6F11-4548-9C9D-C247661CE0BD}" srcOrd="1" destOrd="0" presId="urn:microsoft.com/office/officeart/2005/8/layout/cycle4"/>
    <dgm:cxn modelId="{F524496F-362A-42A5-AE30-B7488675DE25}" type="presParOf" srcId="{1F880A05-6F11-4548-9C9D-C247661CE0BD}" destId="{C3B83E7D-C014-46FD-B3BE-2739C2CA8933}" srcOrd="0" destOrd="0" presId="urn:microsoft.com/office/officeart/2005/8/layout/cycle4"/>
    <dgm:cxn modelId="{1D9F1282-C84B-42DF-AF7F-D7634B9074CA}" type="presParOf" srcId="{1F880A05-6F11-4548-9C9D-C247661CE0BD}" destId="{79E39CB0-3872-40C7-A886-C0C7D5C952D7}" srcOrd="1" destOrd="0" presId="urn:microsoft.com/office/officeart/2005/8/layout/cycle4"/>
    <dgm:cxn modelId="{1C17D8B2-B9B3-43CD-8CC8-3571AC33A01C}" type="presParOf" srcId="{1F880A05-6F11-4548-9C9D-C247661CE0BD}" destId="{23AD62B8-474C-4B71-A334-A63DF9F2D227}" srcOrd="2" destOrd="0" presId="urn:microsoft.com/office/officeart/2005/8/layout/cycle4"/>
    <dgm:cxn modelId="{C51C2557-2DD6-4FD2-A7A7-60060301B1C3}" type="presParOf" srcId="{1F880A05-6F11-4548-9C9D-C247661CE0BD}" destId="{56A3E22E-8809-4AB4-8540-95EE2BA83A54}" srcOrd="3" destOrd="0" presId="urn:microsoft.com/office/officeart/2005/8/layout/cycle4"/>
    <dgm:cxn modelId="{2D04987A-DF3B-4EC3-882B-CDE2F6018B78}" type="presParOf" srcId="{1F880A05-6F11-4548-9C9D-C247661CE0BD}" destId="{FCE1B679-D1B4-437A-B532-0F9644E73333}" srcOrd="4" destOrd="0" presId="urn:microsoft.com/office/officeart/2005/8/layout/cycle4"/>
    <dgm:cxn modelId="{FE3068AF-1D7D-4EA3-A629-AFA2192874A9}" type="presParOf" srcId="{AFEEBD68-55AF-47D0-A777-BD2ECAA5BF66}" destId="{F73F41C9-6CD0-4F20-986D-7504708FE1A9}" srcOrd="2" destOrd="0" presId="urn:microsoft.com/office/officeart/2005/8/layout/cycle4"/>
    <dgm:cxn modelId="{E3390D59-A185-426E-A9EF-D44D663FF9B4}" type="presParOf" srcId="{AFEEBD68-55AF-47D0-A777-BD2ECAA5BF66}" destId="{106D41AE-0F65-485A-B3B5-A30F928DF74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6E713-BAAF-497A-BFD9-BEFBBB3EE4BC}">
      <dsp:nvSpPr>
        <dsp:cNvPr id="0" name=""/>
        <dsp:cNvSpPr/>
      </dsp:nvSpPr>
      <dsp:spPr>
        <a:xfrm>
          <a:off x="2878623" y="3142149"/>
          <a:ext cx="1765377" cy="1143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247220"/>
              <a:satOff val="0"/>
              <a:lumOff val="-1267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AN NAAFA Environmental Biotechnology  </a:t>
          </a:r>
        </a:p>
      </dsp:txBody>
      <dsp:txXfrm>
        <a:off x="3433356" y="3453160"/>
        <a:ext cx="1185524" cy="807433"/>
      </dsp:txXfrm>
    </dsp:sp>
    <dsp:sp modelId="{A1818501-AAB3-4117-8B6D-DC32A663C127}">
      <dsp:nvSpPr>
        <dsp:cNvPr id="0" name=""/>
        <dsp:cNvSpPr/>
      </dsp:nvSpPr>
      <dsp:spPr>
        <a:xfrm>
          <a:off x="-1730" y="3142149"/>
          <a:ext cx="1765377" cy="1143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870830"/>
              <a:satOff val="0"/>
              <a:lumOff val="-1901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b="1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/>
            <a:t>Super Trims Manufacturing</a:t>
          </a:r>
        </a:p>
      </dsp:txBody>
      <dsp:txXfrm>
        <a:off x="23390" y="3453160"/>
        <a:ext cx="1185524" cy="807433"/>
      </dsp:txXfrm>
    </dsp:sp>
    <dsp:sp modelId="{59768CF7-A589-4A24-A586-DE11E1FFEBB9}">
      <dsp:nvSpPr>
        <dsp:cNvPr id="0" name=""/>
        <dsp:cNvSpPr/>
      </dsp:nvSpPr>
      <dsp:spPr>
        <a:xfrm>
          <a:off x="2875163" y="735180"/>
          <a:ext cx="1772298" cy="1097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623610"/>
              <a:satOff val="0"/>
              <a:lumOff val="-634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AN NAAFA Core Sourcing</a:t>
          </a:r>
        </a:p>
      </dsp:txBody>
      <dsp:txXfrm>
        <a:off x="3430957" y="759285"/>
        <a:ext cx="1192398" cy="774804"/>
      </dsp:txXfrm>
    </dsp:sp>
    <dsp:sp modelId="{C8DDDCD1-1B0F-468F-92BF-49A364BAE75C}">
      <dsp:nvSpPr>
        <dsp:cNvPr id="0" name=""/>
        <dsp:cNvSpPr/>
      </dsp:nvSpPr>
      <dsp:spPr>
        <a:xfrm>
          <a:off x="-1730" y="712074"/>
          <a:ext cx="1765377" cy="1143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/>
            <a:t>Basic Textile Mills</a:t>
          </a:r>
        </a:p>
      </dsp:txBody>
      <dsp:txXfrm>
        <a:off x="23390" y="737194"/>
        <a:ext cx="1185524" cy="807433"/>
      </dsp:txXfrm>
    </dsp:sp>
    <dsp:sp modelId="{C3B83E7D-C014-46FD-B3BE-2739C2CA8933}">
      <dsp:nvSpPr>
        <dsp:cNvPr id="0" name=""/>
        <dsp:cNvSpPr/>
      </dsp:nvSpPr>
      <dsp:spPr>
        <a:xfrm>
          <a:off x="739743" y="915772"/>
          <a:ext cx="1547385" cy="1547385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AN NAAFA Fabrics Ltd.</a:t>
          </a:r>
        </a:p>
      </dsp:txBody>
      <dsp:txXfrm>
        <a:off x="1192962" y="1368991"/>
        <a:ext cx="1094166" cy="1094166"/>
      </dsp:txXfrm>
    </dsp:sp>
    <dsp:sp modelId="{79E39CB0-3872-40C7-A886-C0C7D5C952D7}">
      <dsp:nvSpPr>
        <dsp:cNvPr id="0" name=""/>
        <dsp:cNvSpPr/>
      </dsp:nvSpPr>
      <dsp:spPr>
        <a:xfrm rot="5400000">
          <a:off x="2358601" y="915772"/>
          <a:ext cx="1547385" cy="1547385"/>
        </a:xfrm>
        <a:prstGeom prst="pieWedge">
          <a:avLst/>
        </a:prstGeom>
        <a:gradFill rotWithShape="0">
          <a:gsLst>
            <a:gs pos="0">
              <a:schemeClr val="accent3">
                <a:hueOff val="623610"/>
                <a:satOff val="0"/>
                <a:lumOff val="-634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23610"/>
                <a:satOff val="0"/>
                <a:lumOff val="-634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23610"/>
                <a:satOff val="0"/>
                <a:lumOff val="-634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AN NAAFA Cotton &amp; Fiber</a:t>
          </a:r>
        </a:p>
      </dsp:txBody>
      <dsp:txXfrm rot="-5400000">
        <a:off x="2358601" y="1368991"/>
        <a:ext cx="1094166" cy="1094166"/>
      </dsp:txXfrm>
    </dsp:sp>
    <dsp:sp modelId="{23AD62B8-474C-4B71-A334-A63DF9F2D227}">
      <dsp:nvSpPr>
        <dsp:cNvPr id="0" name=""/>
        <dsp:cNvSpPr/>
      </dsp:nvSpPr>
      <dsp:spPr>
        <a:xfrm rot="10800000">
          <a:off x="2358601" y="2534630"/>
          <a:ext cx="1547385" cy="1547385"/>
        </a:xfrm>
        <a:prstGeom prst="pieWedge">
          <a:avLst/>
        </a:prstGeom>
        <a:gradFill rotWithShape="0">
          <a:gsLst>
            <a:gs pos="0">
              <a:schemeClr val="accent3">
                <a:hueOff val="1247220"/>
                <a:satOff val="0"/>
                <a:lumOff val="-1267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247220"/>
                <a:satOff val="0"/>
                <a:lumOff val="-1267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247220"/>
                <a:satOff val="0"/>
                <a:lumOff val="-1267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AN NAAFA Apparels</a:t>
          </a:r>
        </a:p>
      </dsp:txBody>
      <dsp:txXfrm rot="10800000">
        <a:off x="2358601" y="2534630"/>
        <a:ext cx="1094166" cy="1094166"/>
      </dsp:txXfrm>
    </dsp:sp>
    <dsp:sp modelId="{56A3E22E-8809-4AB4-8540-95EE2BA83A54}">
      <dsp:nvSpPr>
        <dsp:cNvPr id="0" name=""/>
        <dsp:cNvSpPr/>
      </dsp:nvSpPr>
      <dsp:spPr>
        <a:xfrm rot="16200000">
          <a:off x="739743" y="2534630"/>
          <a:ext cx="1547385" cy="1547385"/>
        </a:xfrm>
        <a:prstGeom prst="pieWedge">
          <a:avLst/>
        </a:prstGeom>
        <a:gradFill rotWithShape="0">
          <a:gsLst>
            <a:gs pos="0">
              <a:schemeClr val="accent3">
                <a:hueOff val="1870830"/>
                <a:satOff val="0"/>
                <a:lumOff val="-1901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70830"/>
                <a:satOff val="0"/>
                <a:lumOff val="-1901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70830"/>
                <a:satOff val="0"/>
                <a:lumOff val="-1901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AN NAAFA Trims</a:t>
          </a:r>
        </a:p>
      </dsp:txBody>
      <dsp:txXfrm rot="5400000">
        <a:off x="1192962" y="2534630"/>
        <a:ext cx="1094166" cy="1094166"/>
      </dsp:txXfrm>
    </dsp:sp>
    <dsp:sp modelId="{F73F41C9-6CD0-4F20-986D-7504708FE1A9}">
      <dsp:nvSpPr>
        <dsp:cNvPr id="0" name=""/>
        <dsp:cNvSpPr/>
      </dsp:nvSpPr>
      <dsp:spPr>
        <a:xfrm>
          <a:off x="2055735" y="2177266"/>
          <a:ext cx="534259" cy="464573"/>
        </a:xfrm>
        <a:prstGeom prst="circular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106D41AE-0F65-485A-B3B5-A30F928DF741}">
      <dsp:nvSpPr>
        <dsp:cNvPr id="0" name=""/>
        <dsp:cNvSpPr/>
      </dsp:nvSpPr>
      <dsp:spPr>
        <a:xfrm rot="10800000">
          <a:off x="2055735" y="2355948"/>
          <a:ext cx="534259" cy="464573"/>
        </a:xfrm>
        <a:prstGeom prst="circular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D1B83-B22C-4B32-9D8E-1E9F1F83D2A7}" type="datetimeFigureOut">
              <a:t>8/9/2025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CC9DB-879F-481B-922F-64A45A6C57D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2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4406-9FC5-ACFE-893D-D4EADEB1A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388" y="745440"/>
            <a:ext cx="8132227" cy="3559859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AF19C-C14B-F137-2DE9-199245904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308" y="4669316"/>
            <a:ext cx="8132227" cy="135048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6A999-B8D4-1774-9F1B-9F9FE1B3B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3B7B-C7B5-42CF-90CF-67B3D21B2314}" type="datetimeFigureOut">
              <a:rPr lang="en-US" dirty="0"/>
              <a:t>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65D5D-2AE2-6F91-D1EB-6DD8FC3CE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029E4-3A4E-970A-17A8-1E17D37D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1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CDEBC-9F49-FA9D-D13C-DB380A62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757451"/>
            <a:ext cx="10875953" cy="121465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0CB13-23E6-D711-450C-A85A0CB99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35467" y="1972101"/>
            <a:ext cx="10848873" cy="40476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9BB7B-5C14-76DB-FEA8-3DBC09A9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9902-F134-45BD-ABD2-80C28059B090}" type="datetimeFigureOut">
              <a:rPr lang="en-US" dirty="0"/>
              <a:t>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C13CC-29B3-9FDC-C746-D5D65CC2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52A12-895F-E9BE-5289-4E0411BD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9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A17614-2270-537D-8B09-6CB65016A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9496" y="755981"/>
            <a:ext cx="2277552" cy="5338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C98B5-885C-CBB1-A858-76F65F7D2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755981"/>
            <a:ext cx="8230086" cy="53383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5DAFE-6A83-FB7D-72DF-232EFE20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4DB0-379A-41B7-9B29-7F42F0D571D5}" type="datetimeFigureOut">
              <a:rPr lang="en-US" dirty="0"/>
              <a:t>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41CCF-A3CD-506E-3AAE-CAEFA8C1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0DD9D-25C2-0EDF-A6F4-71946D57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2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5D22A-1F6D-0DE5-E04A-DC466353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ADD6F-7C93-3CD3-AC8D-28A78787C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06E74-14FC-84D9-4B41-7D9FB0D5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FigureOut">
              <a:rPr lang="en-US" dirty="0"/>
              <a:t>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5A7DC-6292-6181-949E-F8BC3FA1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0F5C6-EADC-E072-B19B-49BB11DF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38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B2054-1AE7-534F-0CFE-1F0628A09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38" y="2243708"/>
            <a:ext cx="9156288" cy="3776091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8EC2A-45C7-131C-0F4A-56E62EB02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137" y="838201"/>
            <a:ext cx="9156289" cy="140550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5A323-2679-E978-8856-2FEBE8F5A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EB6-FCE1-4CD5-923B-84E54F1460D5}" type="datetimeFigureOut">
              <a:rPr lang="en-US" dirty="0"/>
              <a:t>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71DC2-625E-0477-BF8C-F3CDDCE4B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1A644-D449-E464-C2DF-F045A5189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12719-44A3-3EE8-D757-F0E0F9632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97" y="750627"/>
            <a:ext cx="10846556" cy="130415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40DC2-69F2-A056-508C-F5138E71F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6961" y="2075250"/>
            <a:ext cx="4571288" cy="410149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2243E-0673-54F2-5B38-DF5D2C736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9560" y="2075250"/>
            <a:ext cx="4770191" cy="410149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46B7D-7BAF-8DE9-FB5A-282908B0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C2F-71A1-43C9-B2F6-A4FAC8157F1A}" type="datetimeFigureOut">
              <a:rPr lang="en-US" dirty="0"/>
              <a:t>8/9/2025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99017-BDD7-56C7-43AE-4B86AC78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E7D63-14BF-E333-B350-75DA58E2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C7F72-3970-859F-C268-E9940EF2D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49" y="743803"/>
            <a:ext cx="10764271" cy="1025362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37CC6-89B8-3CF3-6973-1B5B71782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961" y="1769166"/>
            <a:ext cx="4571287" cy="815008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50EB0-E35B-DA3D-B6A1-2422B01C6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6961" y="2678597"/>
            <a:ext cx="4571287" cy="3506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7A15D0-F178-1506-0E61-C8FFDF9BD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8633" y="1769166"/>
            <a:ext cx="4571287" cy="815008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CB421-A65A-A7DC-40A7-D8B76F9C3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8633" y="2678596"/>
            <a:ext cx="4571287" cy="3506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AF5675-5329-D2DB-FAFF-700D076C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DCC-9916-4BB7-A2E9-25EC84C740A7}" type="datetimeFigureOut">
              <a:rPr lang="en-US" dirty="0"/>
              <a:t>8/9/2025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392A97-07D9-5E5C-2A31-3B7D764C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26143-8FEE-0ABD-25C7-C34AF656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8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26EFE-D86C-B076-D4D1-FAD1883E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757766"/>
            <a:ext cx="7240293" cy="3547534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F3B23-C631-4B62-3211-30222ABE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146A-335D-4B7F-86AE-5D483B1F631C}" type="datetimeFigureOut">
              <a:rPr lang="en-US" dirty="0"/>
              <a:t>8/9/2025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89A1FB-EA0D-F6A3-A4EB-001AA082A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671B7-A902-587D-89D0-ECFB738F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6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A27D49-E5B4-0E67-FCFC-62A04E70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FigureOut">
              <a:rPr lang="en-US" dirty="0"/>
              <a:t>8/9/2025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0E4B02-DD32-C63F-6FEE-BC36E2EF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5FA8B-18F7-7DDC-74E0-B1C7139E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9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2D42A-8FC3-F6BE-4CF7-1490DE4F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95" y="766636"/>
            <a:ext cx="3951745" cy="151062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A2BAA-1CCB-696D-D506-5E17470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0" y="702452"/>
            <a:ext cx="6249988" cy="53173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3C3E7-B970-EF6C-A6D3-6CB81C948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953" y="2277264"/>
            <a:ext cx="3752747" cy="37425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32464-D130-7DA0-050D-B444566B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0ABA-DFFA-4B13-BB77-624D9164A38B}" type="datetimeFigureOut">
              <a:rPr lang="en-US" dirty="0"/>
              <a:t>8/9/2025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2B3B4-209E-187A-6F86-2F2EAD9F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A2A86-6CB1-F027-66AC-8EBFA9D0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6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68F49-A418-C21F-25DC-E4C2E171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2" y="765850"/>
            <a:ext cx="3995693" cy="177477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78CDE2-0C1B-D3BE-F399-98D983EF453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105400" y="838200"/>
            <a:ext cx="6249988" cy="51815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86322-CA2D-A634-C10E-4F22BCE48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137" y="2552699"/>
            <a:ext cx="3736563" cy="3467099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D0DD6-F55F-4437-DEC5-FA6028509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/>
          <a:lstStyle/>
          <a:p>
            <a:fld id="{3220A08F-2B1D-4498-A043-7C299B1C2561}" type="datetimeFigureOut">
              <a:rPr lang="en-US" dirty="0"/>
              <a:t>8/9/2025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B46D7-EE7C-E399-6A6B-18237228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1B808-3207-D755-3B0B-E1D8814B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1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FF45E2-9197-4E34-029A-725ADAC0C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620202"/>
            <a:ext cx="9956747" cy="14387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CC19E-63FE-1D76-2550-01FD9A6D9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467" y="2306781"/>
            <a:ext cx="9956747" cy="3870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FA067-55BA-33CD-E6F2-B24B2D5DE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0137" y="63202"/>
            <a:ext cx="2743200" cy="318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67E9B64-DC09-41C8-9DE3-DA74AF8D2F97}" type="datetimeFigureOut">
              <a:rPr lang="en-US" dirty="0"/>
              <a:t>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5EAE2-7EF5-FFAA-CD74-AA63C6711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44016" y="6424761"/>
            <a:ext cx="4059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9DC1A-2539-3AE9-11EA-B87D22E62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3951" y="6425816"/>
            <a:ext cx="429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E91CC32-6A6B-4E2E-BBA1-6864F305DA2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90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+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528">
          <p15:clr>
            <a:srgbClr val="F26B43"/>
          </p15:clr>
        </p15:guide>
        <p15:guide id="19" orient="horz" pos="2160">
          <p15:clr>
            <a:srgbClr val="F26B43"/>
          </p15:clr>
        </p15:guide>
        <p15:guide id="20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ADDFC-85FF-9875-0A4B-D4665F20E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084" y="237441"/>
            <a:ext cx="8132227" cy="4067858"/>
          </a:xfrm>
        </p:spPr>
        <p:txBody>
          <a:bodyPr>
            <a:normAutofit/>
          </a:bodyPr>
          <a:lstStyle/>
          <a:p>
            <a:r>
              <a:rPr lang="en-US" sz="5100">
                <a:solidFill>
                  <a:schemeClr val="tx1">
                    <a:lumMod val="85000"/>
                  </a:schemeClr>
                </a:solidFill>
              </a:rPr>
              <a:t>AN NAAFA 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7D8BE3-8C08-35FF-B439-356E847A1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>
                <a:solidFill>
                  <a:schemeClr val="tx1">
                    <a:lumMod val="85000"/>
                  </a:schemeClr>
                </a:solidFill>
              </a:rPr>
              <a:t>Diversified destination of earth.</a:t>
            </a:r>
          </a:p>
        </p:txBody>
      </p:sp>
    </p:spTree>
    <p:extLst>
      <p:ext uri="{BB962C8B-B14F-4D97-AF65-F5344CB8AC3E}">
        <p14:creationId xmlns:p14="http://schemas.microsoft.com/office/powerpoint/2010/main" val="19528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hite modern architecture">
            <a:extLst>
              <a:ext uri="{FF2B5EF4-FFF2-40B4-BE49-F238E27FC236}">
                <a16:creationId xmlns:a16="http://schemas.microsoft.com/office/drawing/2014/main" id="{C22AF98D-6DF3-AF92-0619-26BB82AD3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E1EC0-BC11-5779-BC98-473572DC4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12" y="620202"/>
            <a:ext cx="5474996" cy="796646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64ECE-CD76-864F-918C-6C587E91C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906" y="1561905"/>
            <a:ext cx="11420691" cy="427350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just">
              <a:buNone/>
            </a:pPr>
            <a:r>
              <a:rPr lang="en-US" sz="15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AN NAAFA started the company in 2020 with the main moto to do line of work by environment safety manner. </a:t>
            </a:r>
          </a:p>
          <a:p>
            <a:pPr marL="0" indent="0" algn="just">
              <a:buNone/>
            </a:pPr>
            <a:r>
              <a:rPr lang="en-US" sz="15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Still today we are moving forward smoothly by giving our customer the feel that we are in our commitment always in every aspect.</a:t>
            </a:r>
          </a:p>
          <a:p>
            <a:pPr marL="0" indent="0" algn="just">
              <a:buNone/>
            </a:pPr>
            <a:r>
              <a:rPr lang="en-US" sz="15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In the textile and apparel sector we are doing committed export business in terms of quality, commitment on time delivery and comparative price with our manufacturing unit and indenting unit.</a:t>
            </a:r>
          </a:p>
          <a:p>
            <a:pPr marL="0" indent="0" algn="just">
              <a:buNone/>
            </a:pPr>
            <a:r>
              <a:rPr lang="en-US" sz="15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In cotton fiber sector we have better sources to provide quality product as we do directly with the Jenners from Pakistan, Afghanistan &amp; India. </a:t>
            </a:r>
          </a:p>
          <a:p>
            <a:pPr marL="0" indent="0" algn="just">
              <a:buNone/>
            </a:pPr>
            <a:r>
              <a:rPr lang="en-US" sz="15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In trims we do from our own factory </a:t>
            </a:r>
            <a:r>
              <a:rPr lang="en-US" sz="1500" b="1" dirty="0">
                <a:solidFill>
                  <a:schemeClr val="bg1"/>
                </a:solidFill>
              </a:rPr>
              <a:t>which is OEKO-TEX certified.</a:t>
            </a:r>
          </a:p>
          <a:p>
            <a:pPr marL="0" indent="0" algn="just">
              <a:buNone/>
            </a:pPr>
            <a:r>
              <a:rPr lang="en-US" sz="1500" b="1" dirty="0">
                <a:solidFill>
                  <a:schemeClr val="bg1"/>
                </a:solidFill>
              </a:rPr>
              <a:t>On imported fabric we have Inditex and several customers of USA &amp; </a:t>
            </a:r>
            <a:r>
              <a:rPr lang="en-US" sz="1500" b="1" dirty="0" err="1">
                <a:solidFill>
                  <a:schemeClr val="bg1"/>
                </a:solidFill>
              </a:rPr>
              <a:t>germany</a:t>
            </a:r>
            <a:r>
              <a:rPr lang="en-US" sz="1500" b="1" dirty="0">
                <a:solidFill>
                  <a:schemeClr val="bg1"/>
                </a:solidFill>
              </a:rPr>
              <a:t> buyers approved mill for knit, woven and denim. </a:t>
            </a:r>
          </a:p>
          <a:p>
            <a:pPr marL="0" indent="0" algn="just">
              <a:buNone/>
            </a:pPr>
            <a:r>
              <a:rPr lang="en-US" sz="1500" b="1" dirty="0">
                <a:solidFill>
                  <a:schemeClr val="bg1"/>
                </a:solidFill>
              </a:rPr>
              <a:t>We also doing some agricultural product trading like Rice, Dates, Mango, Orange, Coffee from Pakistan farmers. </a:t>
            </a:r>
          </a:p>
          <a:p>
            <a:pPr marL="0" indent="0" algn="just">
              <a:buNone/>
            </a:pPr>
            <a:r>
              <a:rPr lang="en-US" sz="1500" b="1" dirty="0">
                <a:solidFill>
                  <a:schemeClr val="bg1"/>
                </a:solidFill>
              </a:rPr>
              <a:t>In civil work we have good source of stone and sands to provide our customers by ensuring the actual quality. </a:t>
            </a:r>
          </a:p>
          <a:p>
            <a:pPr marL="0" indent="0" algn="just">
              <a:buNone/>
            </a:pPr>
            <a:r>
              <a:rPr lang="en-US" sz="1500" b="1" dirty="0">
                <a:solidFill>
                  <a:schemeClr val="bg1"/>
                </a:solidFill>
              </a:rPr>
              <a:t>Our young energetic professional team ensuring best communication &amp; service for our honorable buyer that they required for smooth business to move forward and keep trust to do business ethically. </a:t>
            </a:r>
          </a:p>
          <a:p>
            <a:pPr marL="0" indent="0">
              <a:buNone/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5834A-40D4-B98E-5B04-CB9F6B62F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C88B-D5A4-4F5F-9AA0-7E681E1E44C9}" type="datetime1">
              <a:rPr lang="en-US"/>
              <a:t>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7ACE3-D03C-A77D-DA0D-81E30850B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3C783-D745-BC32-745E-58D22E83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0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White modern architecture">
            <a:extLst>
              <a:ext uri="{FF2B5EF4-FFF2-40B4-BE49-F238E27FC236}">
                <a16:creationId xmlns:a16="http://schemas.microsoft.com/office/drawing/2014/main" id="{8F9E7C77-48E2-BFB4-5723-93D74D290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7F1B48-56FE-8E1E-811A-2C4E7B08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97" y="711975"/>
            <a:ext cx="4862116" cy="593313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/>
                </a:solidFill>
                <a:ea typeface="Calibri Light"/>
                <a:cs typeface="Calibri Light"/>
              </a:rPr>
              <a:t>Concerns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E6B8505-8D97-F5CB-6033-1993ECF6035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68436229"/>
              </p:ext>
            </p:extLst>
          </p:nvPr>
        </p:nvGraphicFramePr>
        <p:xfrm>
          <a:off x="303197" y="1361130"/>
          <a:ext cx="4645731" cy="4997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9" name="Content Placeholder 278">
            <a:extLst>
              <a:ext uri="{FF2B5EF4-FFF2-40B4-BE49-F238E27FC236}">
                <a16:creationId xmlns:a16="http://schemas.microsoft.com/office/drawing/2014/main" id="{5421A26D-3C78-DDC8-5ED1-232DA4F37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8134" y="1361130"/>
            <a:ext cx="6554364" cy="499778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buFont typeface="Wingdings" panose="020B0604020202020204" pitchFamily="34" charset="0"/>
              <a:buChar char="Ø"/>
            </a:pPr>
            <a:r>
              <a:rPr lang="en-US" sz="1100" b="1" dirty="0">
                <a:solidFill>
                  <a:schemeClr val="bg2"/>
                </a:solidFill>
              </a:rPr>
              <a:t>AN NAAFA Fabrics Limited: Export oriented fashion fabric manufacturer going to start manufacturing as limited company within 2026. It was registered in Bangladesh Joint Stock on 2020. </a:t>
            </a:r>
          </a:p>
          <a:p>
            <a:pPr algn="just">
              <a:buFont typeface="Wingdings" panose="020B0604020202020204" pitchFamily="34" charset="0"/>
              <a:buChar char="Ø"/>
            </a:pPr>
            <a:r>
              <a:rPr lang="en-US" sz="1100" b="1" dirty="0">
                <a:solidFill>
                  <a:schemeClr val="bg2"/>
                </a:solidFill>
              </a:rPr>
              <a:t>Basic Textile Mills: Export oriented woven fabric manufacturer working for Europe, Japan &amp; USA customers from 2018.</a:t>
            </a:r>
          </a:p>
          <a:p>
            <a:pPr algn="just">
              <a:buFont typeface="Wingdings" panose="020B0604020202020204" pitchFamily="34" charset="0"/>
              <a:buChar char="Ø"/>
            </a:pPr>
            <a:r>
              <a:rPr lang="en-US" sz="1100" b="1" dirty="0">
                <a:solidFill>
                  <a:schemeClr val="bg2"/>
                </a:solidFill>
              </a:rPr>
              <a:t>AN NAAFA Cotton &amp; Fiber: Sudan, Pakistan, Afghanistan &amp; India origin cotton trading unit. Also provide cotton waste, yarn waste, comber </a:t>
            </a:r>
            <a:r>
              <a:rPr lang="en-US" sz="1100" b="1" dirty="0" err="1">
                <a:solidFill>
                  <a:schemeClr val="bg2"/>
                </a:solidFill>
              </a:rPr>
              <a:t>noil</a:t>
            </a:r>
            <a:r>
              <a:rPr lang="en-US" sz="1100" b="1" dirty="0">
                <a:solidFill>
                  <a:schemeClr val="bg2"/>
                </a:solidFill>
              </a:rPr>
              <a:t>, hosiery waste, polyester waste, Blue yarn waste &amp; denim waste from Pakistan. </a:t>
            </a:r>
          </a:p>
          <a:p>
            <a:pPr algn="just">
              <a:buFont typeface="Wingdings" panose="020B0604020202020204" pitchFamily="34" charset="0"/>
              <a:buChar char="Ø"/>
            </a:pPr>
            <a:r>
              <a:rPr lang="en-US" sz="1100" b="1" dirty="0">
                <a:solidFill>
                  <a:schemeClr val="bg2"/>
                </a:solidFill>
              </a:rPr>
              <a:t>AN NAAFA Core Sourcing: Sourcing hub for yarn,  fabric, chemicals, stone, sand, imported food like mango, dates fruit, dates coffee, apple, orange, rice &amp; IT product from Pakistan, China, India, Vietnam, Indonesia, Thailand, Malaysia, Sudan &amp; Dubai.</a:t>
            </a:r>
          </a:p>
          <a:p>
            <a:pPr algn="just">
              <a:buFont typeface="Wingdings" panose="020B0604020202020204" pitchFamily="34" charset="0"/>
              <a:buChar char="Ø"/>
            </a:pPr>
            <a:r>
              <a:rPr lang="en-US" sz="1100" b="1" dirty="0">
                <a:solidFill>
                  <a:schemeClr val="bg2"/>
                </a:solidFill>
              </a:rPr>
              <a:t>AN NAAFA Apparels: Sourcing hub for apparels product of Woven, Denim, Knit &amp; Sweaters. </a:t>
            </a:r>
          </a:p>
          <a:p>
            <a:pPr algn="just">
              <a:buFont typeface="Wingdings" panose="020B0604020202020204" pitchFamily="34" charset="0"/>
              <a:buChar char="Ø"/>
            </a:pPr>
            <a:r>
              <a:rPr lang="en-US" sz="1100" b="1" dirty="0">
                <a:solidFill>
                  <a:schemeClr val="bg2"/>
                </a:solidFill>
              </a:rPr>
              <a:t>AN NAAFA Environmental Biotechnology: </a:t>
            </a:r>
            <a:r>
              <a:rPr lang="en-US" sz="1100" b="1" dirty="0">
                <a:solidFill>
                  <a:schemeClr val="bg1"/>
                </a:solidFill>
              </a:rPr>
              <a:t>From 2025 start the journey to develop biodegradable product. Started to work on ecological product like JUTE manufactured bag to export. This is 100% biodegradable and Bangladesh origin product. </a:t>
            </a:r>
            <a:endParaRPr lang="en-US" sz="1100" b="1" dirty="0">
              <a:solidFill>
                <a:schemeClr val="bg2"/>
              </a:solidFill>
            </a:endParaRPr>
          </a:p>
          <a:p>
            <a:pPr algn="just">
              <a:buFont typeface="Wingdings" panose="020B0604020202020204" pitchFamily="34" charset="0"/>
              <a:buChar char="Ø"/>
            </a:pPr>
            <a:r>
              <a:rPr lang="en-US" sz="1100" b="1" dirty="0">
                <a:solidFill>
                  <a:schemeClr val="bg2"/>
                </a:solidFill>
              </a:rPr>
              <a:t>AN NAAFA Trims: Sourcing hub of apparel's trims and accessories.</a:t>
            </a:r>
          </a:p>
          <a:p>
            <a:pPr algn="just">
              <a:buFont typeface="Wingdings" panose="020B0604020202020204" pitchFamily="34" charset="0"/>
              <a:buChar char="Ø"/>
            </a:pPr>
            <a:r>
              <a:rPr lang="en-US" sz="1100" b="1" dirty="0">
                <a:solidFill>
                  <a:schemeClr val="bg2"/>
                </a:solidFill>
              </a:rPr>
              <a:t>Super Trims Manufacturing: Manufacturer of drawcord, drawstring, Jacquard Elastic, Woven Elastic, Fancy elastic, Silicon Ending, Rubber Drawcord, PO Belt, Leather Belt, Bany Belt.  We have both knitting &amp; dyeing facilities &amp; mill is OEKO-Tex certified.</a:t>
            </a:r>
          </a:p>
          <a:p>
            <a:pPr>
              <a:buFont typeface="Wingdings" panose="020B0604020202020204" pitchFamily="34" charset="0"/>
              <a:buChar char="Ø"/>
            </a:pPr>
            <a:endParaRPr lang="en-US" sz="1100" b="1" dirty="0">
              <a:solidFill>
                <a:schemeClr val="bg2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4E1A055-A3D2-7B51-00BF-9404030A68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216" y="0"/>
            <a:ext cx="1365783" cy="134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4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hite modern architecture">
            <a:extLst>
              <a:ext uri="{FF2B5EF4-FFF2-40B4-BE49-F238E27FC236}">
                <a16:creationId xmlns:a16="http://schemas.microsoft.com/office/drawing/2014/main" id="{6B4C4755-83FE-A23C-603C-4C2F598E2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68D59B-AC37-08D4-01E2-2CCC7C167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045" y="5236512"/>
            <a:ext cx="1616955" cy="1621488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AB5E7A-B420-EC24-310B-C6F8D15A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292" y="713153"/>
            <a:ext cx="9605424" cy="78060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BASIC TEXTILE MILLS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2E2C6-9F1C-E024-8578-424D264331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4137" y="1580261"/>
            <a:ext cx="5112256" cy="4045742"/>
          </a:xfrm>
        </p:spPr>
        <p:txBody>
          <a:bodyPr vert="horz" lIns="68580" tIns="34290" rIns="68580" bIns="34290" rtlCol="0" anchor="t">
            <a:normAutofit lnSpcReduction="10000"/>
          </a:bodyPr>
          <a:lstStyle/>
          <a:p>
            <a:pPr marL="342900" indent="-342900">
              <a:lnSpc>
                <a:spcPct val="110000"/>
              </a:lnSpc>
              <a:buFont typeface="Wingdings" panose="020B0604020202020204" pitchFamily="34" charset="0"/>
              <a:buChar char="q"/>
            </a:pPr>
            <a:r>
              <a:rPr lang="en-US" sz="1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BASIC TEXTILE MILLS started woven fabric manufacturing from 2018. </a:t>
            </a:r>
          </a:p>
          <a:p>
            <a:pPr marL="342900" indent="-342900">
              <a:lnSpc>
                <a:spcPct val="110000"/>
              </a:lnSpc>
              <a:buFont typeface="Wingdings" panose="020B0604020202020204" pitchFamily="34" charset="0"/>
              <a:buChar char="q"/>
            </a:pPr>
            <a:r>
              <a:rPr lang="en-US" sz="1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This is the first manufacturing unit of the group.</a:t>
            </a:r>
          </a:p>
          <a:p>
            <a:pPr marL="342900" indent="-342900">
              <a:lnSpc>
                <a:spcPct val="110000"/>
              </a:lnSpc>
              <a:buFont typeface="Wingdings" panose="020B0604020202020204" pitchFamily="34" charset="0"/>
              <a:buChar char="q"/>
            </a:pPr>
            <a:r>
              <a:rPr lang="en-US" sz="1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65 rapier looms is running continuously for the export oriented woven fabric manufacturing. </a:t>
            </a:r>
          </a:p>
          <a:p>
            <a:pPr marL="342900" indent="-342900">
              <a:lnSpc>
                <a:spcPct val="110000"/>
              </a:lnSpc>
              <a:buFont typeface="Wingdings" panose="020B0604020202020204" pitchFamily="34" charset="0"/>
              <a:buChar char="q"/>
            </a:pPr>
            <a:r>
              <a:rPr lang="en-US" sz="1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fabric we are doing production is from 7 NE to 40 NE. </a:t>
            </a:r>
          </a:p>
          <a:p>
            <a:pPr marL="342900" indent="-342900">
              <a:lnSpc>
                <a:spcPct val="110000"/>
              </a:lnSpc>
              <a:buFont typeface="Wingdings" panose="020B0604020202020204" pitchFamily="34" charset="0"/>
              <a:buChar char="q"/>
            </a:pPr>
            <a:r>
              <a:rPr lang="en-US" sz="1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design or weave we are doing dobby, sateen, matt weave, oxford, calico, RIB STOP along with regular twill and canvas.</a:t>
            </a:r>
          </a:p>
          <a:p>
            <a:pPr marL="342900" indent="-342900">
              <a:lnSpc>
                <a:spcPct val="110000"/>
              </a:lnSpc>
              <a:buFont typeface="Wingdings" panose="020B0604020202020204" pitchFamily="34" charset="0"/>
              <a:buChar char="q"/>
            </a:pPr>
            <a:r>
              <a:rPr lang="en-US" sz="1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dyeing we work with associate mills for solid dyeing and yarn dyed fabrics who are approved by the customers like H&amp;M, UNIQLO, Inditex, G-Star RAW, Hugo Boss, Levi’s, GAP, Walmart, M&amp;S, NEXT, Primark, Celio. </a:t>
            </a:r>
          </a:p>
          <a:p>
            <a:pPr marL="342900" indent="-342900">
              <a:lnSpc>
                <a:spcPct val="110000"/>
              </a:lnSpc>
              <a:buFont typeface="Wingdings" panose="020B0604020202020204" pitchFamily="34" charset="0"/>
              <a:buChar char="q"/>
            </a:pPr>
            <a:r>
              <a:rPr lang="en-US" sz="1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We also doing the reactive, pigment and digital print woven fabric. </a:t>
            </a:r>
          </a:p>
          <a:p>
            <a:pPr marL="342900" indent="-342900">
              <a:lnSpc>
                <a:spcPct val="110000"/>
              </a:lnSpc>
              <a:buFont typeface="Wingdings" panose="020B0604020202020204" pitchFamily="34" charset="0"/>
              <a:buChar char="q"/>
            </a:pPr>
            <a:endParaRPr lang="en-US" sz="1400" b="1" dirty="0">
              <a:solidFill>
                <a:schemeClr val="bg1">
                  <a:lumMod val="75000"/>
                  <a:lumOff val="2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buFont typeface="Wingdings" panose="020B0604020202020204" pitchFamily="34" charset="0"/>
              <a:buChar char="q"/>
            </a:pPr>
            <a:endParaRPr lang="en-US" sz="12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lnSpc>
                <a:spcPct val="110000"/>
              </a:lnSpc>
              <a:buFont typeface="Wingdings" panose="020B0604020202020204" pitchFamily="34" charset="0"/>
              <a:buChar char="q"/>
            </a:pPr>
            <a:endParaRPr lang="en-US" sz="1200" b="1" dirty="0">
              <a:solidFill>
                <a:schemeClr val="accent4"/>
              </a:solidFill>
            </a:endParaRPr>
          </a:p>
        </p:txBody>
      </p:sp>
      <p:pic>
        <p:nvPicPr>
          <p:cNvPr id="4" name="Content Placeholder 3" descr="Black pattern background">
            <a:extLst>
              <a:ext uri="{FF2B5EF4-FFF2-40B4-BE49-F238E27FC236}">
                <a16:creationId xmlns:a16="http://schemas.microsoft.com/office/drawing/2014/main" id="{D9C30F79-BCBF-A8BB-5078-C050B22223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r="12073"/>
          <a:stretch/>
        </p:blipFill>
        <p:spPr>
          <a:xfrm>
            <a:off x="6430161" y="1621488"/>
            <a:ext cx="4144884" cy="4053938"/>
          </a:xfrm>
          <a:prstGeom prst="flowChartAlternateProcess">
            <a:avLst/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Date Placeholder 4">
            <a:extLst>
              <a:ext uri="{FF2B5EF4-FFF2-40B4-BE49-F238E27FC236}">
                <a16:creationId xmlns:a16="http://schemas.microsoft.com/office/drawing/2014/main" id="{BF29221B-EAD0-1C3A-E268-C42F59093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79103" y="904652"/>
            <a:ext cx="2057400" cy="238666"/>
          </a:xfrm>
        </p:spPr>
        <p:txBody>
          <a:bodyPr anchor="ctr">
            <a:normAutofit/>
          </a:bodyPr>
          <a:lstStyle/>
          <a:p>
            <a:pPr>
              <a:spcAft>
                <a:spcPts val="450"/>
              </a:spcAft>
            </a:pPr>
            <a:fld id="{512BD134-884E-4D24-B796-2045183887EF}" type="datetime1">
              <a:rPr lang="en-US"/>
              <a:pPr>
                <a:spcAft>
                  <a:spcPts val="450"/>
                </a:spcAft>
              </a:pPr>
              <a:t>8/9/2025</a:t>
            </a:fld>
            <a:endParaRPr lang="en-US"/>
          </a:p>
        </p:txBody>
      </p:sp>
      <p:sp>
        <p:nvSpPr>
          <p:cNvPr id="35" name="Footer Placeholder 5">
            <a:extLst>
              <a:ext uri="{FF2B5EF4-FFF2-40B4-BE49-F238E27FC236}">
                <a16:creationId xmlns:a16="http://schemas.microsoft.com/office/drawing/2014/main" id="{CCB20820-F394-29B8-B8D8-62844114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32012" y="5675821"/>
            <a:ext cx="3044952" cy="273844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/>
              <a:t>
              </a:t>
            </a:r>
          </a:p>
        </p:txBody>
      </p:sp>
      <p:sp>
        <p:nvSpPr>
          <p:cNvPr id="36" name="Slide Number Placeholder 6">
            <a:extLst>
              <a:ext uri="{FF2B5EF4-FFF2-40B4-BE49-F238E27FC236}">
                <a16:creationId xmlns:a16="http://schemas.microsoft.com/office/drawing/2014/main" id="{DCFFA10B-521E-BF79-417C-16FC706B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6963" y="5676612"/>
            <a:ext cx="322326" cy="273844"/>
          </a:xfrm>
        </p:spPr>
        <p:txBody>
          <a:bodyPr anchor="ctr">
            <a:normAutofit/>
          </a:bodyPr>
          <a:lstStyle/>
          <a:p>
            <a:pPr>
              <a:spcAft>
                <a:spcPts val="450"/>
              </a:spcAft>
            </a:pPr>
            <a:fld id="{6E91CC32-6A6B-4E2E-BBA1-6864F305DA26}" type="slidenum">
              <a:rPr lang="en-US" dirty="0"/>
              <a:pPr>
                <a:spcAft>
                  <a:spcPts val="450"/>
                </a:spcAft>
              </a:pPr>
              <a:t>4</a:t>
            </a:fld>
            <a:endParaRPr lang="en-US"/>
          </a:p>
        </p:txBody>
      </p:sp>
      <p:pic>
        <p:nvPicPr>
          <p:cNvPr id="14" name="Picture 13" descr="Person knitting">
            <a:extLst>
              <a:ext uri="{FF2B5EF4-FFF2-40B4-BE49-F238E27FC236}">
                <a16:creationId xmlns:a16="http://schemas.microsoft.com/office/drawing/2014/main" id="{D6AE92E4-F9C6-B3CC-E720-332E0E3500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13" y="1620303"/>
            <a:ext cx="2012052" cy="1427834"/>
          </a:xfrm>
          <a:prstGeom prst="rect">
            <a:avLst/>
          </a:prstGeom>
        </p:spPr>
      </p:pic>
      <p:pic>
        <p:nvPicPr>
          <p:cNvPr id="18" name="Picture 17" descr="Row of hanging black suits with one gold one">
            <a:extLst>
              <a:ext uri="{FF2B5EF4-FFF2-40B4-BE49-F238E27FC236}">
                <a16:creationId xmlns:a16="http://schemas.microsoft.com/office/drawing/2014/main" id="{95F3947C-B99E-84DB-B500-7C118FE794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731" y="4335308"/>
            <a:ext cx="2079314" cy="133972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51FD4D-1159-6058-D4AF-45445458E9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965" y="1620303"/>
            <a:ext cx="2127080" cy="142783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44B3FFD-83CD-F8F3-9939-B2B24A5B99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60" y="4335309"/>
            <a:ext cx="2038812" cy="133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2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ylanVTI">
  <a:themeElements>
    <a:clrScheme name="DylanVTI">
      <a:dk1>
        <a:sysClr val="windowText" lastClr="000000"/>
      </a:dk1>
      <a:lt1>
        <a:sysClr val="window" lastClr="FFFFFF"/>
      </a:lt1>
      <a:dk2>
        <a:srgbClr val="1A1A33"/>
      </a:dk2>
      <a:lt2>
        <a:srgbClr val="EEFFE3"/>
      </a:lt2>
      <a:accent1>
        <a:srgbClr val="5C40EF"/>
      </a:accent1>
      <a:accent2>
        <a:srgbClr val="B8A0F8"/>
      </a:accent2>
      <a:accent3>
        <a:srgbClr val="00C777"/>
      </a:accent3>
      <a:accent4>
        <a:srgbClr val="005A66"/>
      </a:accent4>
      <a:accent5>
        <a:srgbClr val="9956EA"/>
      </a:accent5>
      <a:accent6>
        <a:srgbClr val="9BBB25"/>
      </a:accent6>
      <a:hlink>
        <a:srgbClr val="674CF0"/>
      </a:hlink>
      <a:folHlink>
        <a:srgbClr val="B53699"/>
      </a:folHlink>
    </a:clrScheme>
    <a:fontScheme name="Dylan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Dylan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lanVTI" id="{CD0E21EA-FD0B-4FCD-9D95-B274E3CB7535}" vid="{F2F2D961-94DA-46D9-ABD7-77D6D5FB2C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2384</TotalTime>
  <Words>668</Words>
  <Application>Microsoft Office PowerPoint</Application>
  <PresentationFormat>Widescreen</PresentationFormat>
  <Paragraphs>46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Microsoft Sans Serif</vt:lpstr>
      <vt:lpstr>Neue Haas Grotesk Text Pro</vt:lpstr>
      <vt:lpstr>Segoe UI</vt:lpstr>
      <vt:lpstr>Wingdings</vt:lpstr>
      <vt:lpstr>DylanVTI</vt:lpstr>
      <vt:lpstr>AN NAAFA GROUP</vt:lpstr>
      <vt:lpstr>Introduction</vt:lpstr>
      <vt:lpstr>Concerns</vt:lpstr>
      <vt:lpstr>BASIC TEXTILE MILLS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RAJIB Saifur</dc:creator>
  <cp:lastModifiedBy>Saifur Rajib</cp:lastModifiedBy>
  <cp:revision>86</cp:revision>
  <dcterms:created xsi:type="dcterms:W3CDTF">2025-05-31T11:01:18Z</dcterms:created>
  <dcterms:modified xsi:type="dcterms:W3CDTF">2025-08-09T13:17:34Z</dcterms:modified>
</cp:coreProperties>
</file>